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72" r:id="rId8"/>
    <p:sldId id="278" r:id="rId9"/>
    <p:sldId id="273" r:id="rId10"/>
    <p:sldId id="262" r:id="rId11"/>
    <p:sldId id="269" r:id="rId12"/>
    <p:sldId id="265" r:id="rId13"/>
    <p:sldId id="274" r:id="rId14"/>
    <p:sldId id="275" r:id="rId15"/>
    <p:sldId id="264" r:id="rId16"/>
    <p:sldId id="276" r:id="rId17"/>
    <p:sldId id="263" r:id="rId18"/>
    <p:sldId id="277" r:id="rId19"/>
    <p:sldId id="260" r:id="rId20"/>
    <p:sldId id="271" r:id="rId21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F02C3FD-C0B3-6FD3-B7E5-BB81866B83A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42361708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423" imgH="423" progId="TCLayout.ActiveDocument.1">
                  <p:embed/>
                </p:oleObj>
              </mc:Choice>
              <mc:Fallback>
                <p:oleObj name="think-cell Slide" r:id="rId18" imgW="423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18.png"/><Relationship Id="rId2" Type="http://schemas.microsoft.com/office/2007/relationships/media" Target="../media/media1.m4a"/><Relationship Id="rId1" Type="http://schemas.openxmlformats.org/officeDocument/2006/relationships/tags" Target="../tags/tag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audio" Target="../media/media10.m4a"/><Relationship Id="rId7" Type="http://schemas.openxmlformats.org/officeDocument/2006/relationships/image" Target="../media/image33.png"/><Relationship Id="rId2" Type="http://schemas.microsoft.com/office/2007/relationships/media" Target="../media/media10.m4a"/><Relationship Id="rId1" Type="http://schemas.openxmlformats.org/officeDocument/2006/relationships/tags" Target="../tags/tag1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media11.m4a"/><Relationship Id="rId7" Type="http://schemas.openxmlformats.org/officeDocument/2006/relationships/image" Target="../media/image35.png"/><Relationship Id="rId2" Type="http://schemas.microsoft.com/office/2007/relationships/media" Target="../media/media11.m4a"/><Relationship Id="rId1" Type="http://schemas.openxmlformats.org/officeDocument/2006/relationships/tags" Target="../tags/tag1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audio" Target="../media/media12.m4a"/><Relationship Id="rId7" Type="http://schemas.openxmlformats.org/officeDocument/2006/relationships/image" Target="../media/image36.png"/><Relationship Id="rId2" Type="http://schemas.microsoft.com/office/2007/relationships/media" Target="../media/media12.m4a"/><Relationship Id="rId1" Type="http://schemas.openxmlformats.org/officeDocument/2006/relationships/tags" Target="../tags/tag1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audio" Target="../media/media13.m4a"/><Relationship Id="rId7" Type="http://schemas.openxmlformats.org/officeDocument/2006/relationships/image" Target="../media/image38.png"/><Relationship Id="rId2" Type="http://schemas.microsoft.com/office/2007/relationships/media" Target="../media/media13.m4a"/><Relationship Id="rId1" Type="http://schemas.openxmlformats.org/officeDocument/2006/relationships/tags" Target="../tags/tag1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media14.m4a"/><Relationship Id="rId7" Type="http://schemas.openxmlformats.org/officeDocument/2006/relationships/image" Target="../media/image40.png"/><Relationship Id="rId2" Type="http://schemas.microsoft.com/office/2007/relationships/media" Target="../media/media14.m4a"/><Relationship Id="rId1" Type="http://schemas.openxmlformats.org/officeDocument/2006/relationships/tags" Target="../tags/tag15.xml"/><Relationship Id="rId6" Type="http://schemas.openxmlformats.org/officeDocument/2006/relationships/image" Target="../media/image1.emf"/><Relationship Id="rId11" Type="http://schemas.openxmlformats.org/officeDocument/2006/relationships/image" Target="../media/image18.pn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43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media15.m4a"/><Relationship Id="rId7" Type="http://schemas.openxmlformats.org/officeDocument/2006/relationships/image" Target="../media/image40.png"/><Relationship Id="rId2" Type="http://schemas.microsoft.com/office/2007/relationships/media" Target="../media/media15.m4a"/><Relationship Id="rId1" Type="http://schemas.openxmlformats.org/officeDocument/2006/relationships/tags" Target="../tags/tag16.xml"/><Relationship Id="rId6" Type="http://schemas.openxmlformats.org/officeDocument/2006/relationships/image" Target="../media/image1.emf"/><Relationship Id="rId11" Type="http://schemas.openxmlformats.org/officeDocument/2006/relationships/image" Target="../media/image18.png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44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7" Type="http://schemas.openxmlformats.org/officeDocument/2006/relationships/image" Target="../media/image18.png"/><Relationship Id="rId2" Type="http://schemas.microsoft.com/office/2007/relationships/media" Target="../media/media16.m4a"/><Relationship Id="rId1" Type="http://schemas.openxmlformats.org/officeDocument/2006/relationships/tags" Target="../tags/tag1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3.m4a"/><Relationship Id="rId7" Type="http://schemas.openxmlformats.org/officeDocument/2006/relationships/image" Target="../media/image19.png"/><Relationship Id="rId12" Type="http://schemas.openxmlformats.org/officeDocument/2006/relationships/image" Target="../media/image18.png"/><Relationship Id="rId2" Type="http://schemas.microsoft.com/office/2007/relationships/media" Target="../media/media3.m4a"/><Relationship Id="rId1" Type="http://schemas.openxmlformats.org/officeDocument/2006/relationships/tags" Target="../tags/tag4.xml"/><Relationship Id="rId6" Type="http://schemas.openxmlformats.org/officeDocument/2006/relationships/image" Target="../media/image1.emf"/><Relationship Id="rId11" Type="http://schemas.openxmlformats.org/officeDocument/2006/relationships/image" Target="../media/image23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media4.m4a"/><Relationship Id="rId7" Type="http://schemas.openxmlformats.org/officeDocument/2006/relationships/image" Target="../media/image24.png"/><Relationship Id="rId2" Type="http://schemas.microsoft.com/office/2007/relationships/media" Target="../media/media4.m4a"/><Relationship Id="rId1" Type="http://schemas.openxmlformats.org/officeDocument/2006/relationships/tags" Target="../tags/tag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media5.m4a"/><Relationship Id="rId7" Type="http://schemas.openxmlformats.org/officeDocument/2006/relationships/image" Target="../media/image25.png"/><Relationship Id="rId2" Type="http://schemas.microsoft.com/office/2007/relationships/media" Target="../media/media5.m4a"/><Relationship Id="rId1" Type="http://schemas.openxmlformats.org/officeDocument/2006/relationships/tags" Target="../tags/tag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media6.m4a"/><Relationship Id="rId7" Type="http://schemas.openxmlformats.org/officeDocument/2006/relationships/image" Target="../media/image26.png"/><Relationship Id="rId2" Type="http://schemas.microsoft.com/office/2007/relationships/media" Target="../media/media6.m4a"/><Relationship Id="rId1" Type="http://schemas.openxmlformats.org/officeDocument/2006/relationships/tags" Target="../tags/tag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18.png"/><Relationship Id="rId2" Type="http://schemas.microsoft.com/office/2007/relationships/media" Target="../media/media7.m4a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audio" Target="../media/media8.m4a"/><Relationship Id="rId7" Type="http://schemas.openxmlformats.org/officeDocument/2006/relationships/image" Target="../media/image28.png"/><Relationship Id="rId2" Type="http://schemas.microsoft.com/office/2007/relationships/media" Target="../media/media8.m4a"/><Relationship Id="rId1" Type="http://schemas.openxmlformats.org/officeDocument/2006/relationships/tags" Target="../tags/tag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media9.m4a"/><Relationship Id="rId7" Type="http://schemas.openxmlformats.org/officeDocument/2006/relationships/image" Target="../media/image31.png"/><Relationship Id="rId2" Type="http://schemas.microsoft.com/office/2007/relationships/media" Target="../media/media9.m4a"/><Relationship Id="rId1" Type="http://schemas.openxmlformats.org/officeDocument/2006/relationships/tags" Target="../tags/tag1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2D3A321B-544D-A5F2-B6E1-4DB894FB71F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36489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3" imgH="423" progId="TCLayout.ActiveDocument.1">
                  <p:embed/>
                </p:oleObj>
              </mc:Choice>
              <mc:Fallback>
                <p:oleObj name="think-cell Slide" r:id="rId5" imgW="423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vert="horz"/>
          <a:lstStyle/>
          <a:p>
            <a:r>
              <a:rPr lang="en-US" dirty="0"/>
              <a:t>Time Series Nvidia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Vincent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6F04624A-17E1-D1E6-0451-FC8175D6EF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32"/>
    </mc:Choice>
    <mc:Fallback>
      <p:transition spd="slow" advTm="7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5EE2AF4F-67C4-8DDA-F088-99DFCF37C31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3" imgH="423" progId="TCLayout.ActiveDocument.1">
                  <p:embed/>
                </p:oleObj>
              </mc:Choice>
              <mc:Fallback>
                <p:oleObj name="think-cell Slide" r:id="rId5" imgW="423" imgH="42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EE2AF4F-67C4-8DDA-F088-99DFCF37C3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757CE2D8-FABB-9491-2EAE-05A75732E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203" y="347872"/>
            <a:ext cx="10515600" cy="601033"/>
          </a:xfrm>
        </p:spPr>
        <p:txBody>
          <a:bodyPr vert="horz"/>
          <a:lstStyle/>
          <a:p>
            <a:r>
              <a:rPr lang="en-US" dirty="0"/>
              <a:t>Finding The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E992E-6690-5F15-0C6E-39D1D3D31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25" y="1211745"/>
            <a:ext cx="5687381" cy="4434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BB753C-0C50-4A0D-080E-596510F0B7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9736" y="1211745"/>
            <a:ext cx="5670896" cy="4434509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D93F0937-B9C4-3DF4-01DF-D3881C5CD34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87629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14"/>
    </mc:Choice>
    <mc:Fallback>
      <p:transition spd="slow" advTm="16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A393E621-FDCA-0669-62AC-E5E3A230925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424941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3" imgH="423" progId="TCLayout.ActiveDocument.1">
                  <p:embed/>
                </p:oleObj>
              </mc:Choice>
              <mc:Fallback>
                <p:oleObj name="think-cell Slide" r:id="rId5" imgW="423" imgH="42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393E621-FDCA-0669-62AC-E5E3A23092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/>
          <a:lstStyle/>
          <a:p>
            <a:r>
              <a:rPr lang="en-US" dirty="0"/>
              <a:t>Model Building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D906F7-9FCA-5DD3-F5B7-6B0672493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4097" y="1561382"/>
            <a:ext cx="6656514" cy="4134046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46342E0C-1ECB-BED2-4F27-01487DFA56D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7139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6"/>
    </mc:Choice>
    <mc:Fallback>
      <p:transition spd="slow" advTm="6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think-cell data - do not delete" hidden="1">
            <a:extLst>
              <a:ext uri="{FF2B5EF4-FFF2-40B4-BE49-F238E27FC236}">
                <a16:creationId xmlns:a16="http://schemas.microsoft.com/office/drawing/2014/main" id="{28EB6D8F-95B5-A2C9-6977-B7EB81536E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09774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3" imgH="423" progId="TCLayout.ActiveDocument.1">
                  <p:embed/>
                </p:oleObj>
              </mc:Choice>
              <mc:Fallback>
                <p:oleObj name="think-cell Slide" r:id="rId5" imgW="423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44272"/>
            <a:ext cx="8421688" cy="1325563"/>
          </a:xfrm>
        </p:spPr>
        <p:txBody>
          <a:bodyPr vert="horz"/>
          <a:lstStyle/>
          <a:p>
            <a:r>
              <a:rPr lang="en-US" dirty="0"/>
              <a:t>Model 1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52F761D-0BE0-858A-82A2-6AFFB11268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140" y="2070340"/>
            <a:ext cx="3837406" cy="321782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25F4504-088C-028E-7031-3CF86D8AAB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9603" y="2070340"/>
            <a:ext cx="6272272" cy="3217825"/>
          </a:xfrm>
          <a:prstGeom prst="rect">
            <a:avLst/>
          </a:prstGeom>
        </p:spPr>
      </p:pic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4047D2EA-4A1F-D4EC-6A63-481EF8E29BA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97"/>
    </mc:Choice>
    <mc:Fallback>
      <p:transition spd="slow" advTm="19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think-cell data - do not delete" hidden="1">
            <a:extLst>
              <a:ext uri="{FF2B5EF4-FFF2-40B4-BE49-F238E27FC236}">
                <a16:creationId xmlns:a16="http://schemas.microsoft.com/office/drawing/2014/main" id="{28EB6D8F-95B5-A2C9-6977-B7EB81536E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61873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3" imgH="423" progId="TCLayout.ActiveDocument.1">
                  <p:embed/>
                </p:oleObj>
              </mc:Choice>
              <mc:Fallback>
                <p:oleObj name="think-cell Slide" r:id="rId5" imgW="423" imgH="423" progId="TCLayout.ActiveDocument.1">
                  <p:embed/>
                  <p:pic>
                    <p:nvPicPr>
                      <p:cNvPr id="4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8EB6D8F-95B5-A2C9-6977-B7EB81536E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10690"/>
            <a:ext cx="8421688" cy="1325563"/>
          </a:xfrm>
        </p:spPr>
        <p:txBody>
          <a:bodyPr vert="horz"/>
          <a:lstStyle/>
          <a:p>
            <a:r>
              <a:rPr lang="en-US" dirty="0"/>
              <a:t>Model 2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1AB88-7E4B-C1C7-4E30-3B3FA4D61A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253" y="2027208"/>
            <a:ext cx="3846782" cy="3333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3F493A-4BA7-DFB2-8A5E-1610226073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8149" y="2013161"/>
            <a:ext cx="6539598" cy="3347917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0A90AB9-9C65-2ECB-E640-344F0D812EF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46320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79"/>
    </mc:Choice>
    <mc:Fallback>
      <p:transition spd="slow" advTm="8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CB2DC327-2DED-E1DC-FA0A-4F494B711F7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25304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3" imgH="423" progId="TCLayout.ActiveDocument.1">
                  <p:embed/>
                </p:oleObj>
              </mc:Choice>
              <mc:Fallback>
                <p:oleObj name="think-cell Slide" r:id="rId5" imgW="423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1325563"/>
          </a:xfrm>
        </p:spPr>
        <p:txBody>
          <a:bodyPr vert="horz"/>
          <a:lstStyle/>
          <a:p>
            <a:r>
              <a:rPr lang="en-US" dirty="0"/>
              <a:t>Model 1 Evaluation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27" name="Picture 326">
            <a:extLst>
              <a:ext uri="{FF2B5EF4-FFF2-40B4-BE49-F238E27FC236}">
                <a16:creationId xmlns:a16="http://schemas.microsoft.com/office/drawing/2014/main" id="{5AB0ACE5-1F1C-D033-235A-01E57258D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370" y="1082570"/>
            <a:ext cx="3064454" cy="5601495"/>
          </a:xfrm>
          <a:prstGeom prst="rect">
            <a:avLst/>
          </a:prstGeom>
        </p:spPr>
      </p:pic>
      <p:pic>
        <p:nvPicPr>
          <p:cNvPr id="333" name="Picture 332">
            <a:extLst>
              <a:ext uri="{FF2B5EF4-FFF2-40B4-BE49-F238E27FC236}">
                <a16:creationId xmlns:a16="http://schemas.microsoft.com/office/drawing/2014/main" id="{5B38E7A6-885E-32F5-DCCF-D6268C014A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7608" y="1079367"/>
            <a:ext cx="3310821" cy="2588985"/>
          </a:xfrm>
          <a:prstGeom prst="rect">
            <a:avLst/>
          </a:prstGeom>
        </p:spPr>
      </p:pic>
      <p:pic>
        <p:nvPicPr>
          <p:cNvPr id="335" name="Picture 334">
            <a:extLst>
              <a:ext uri="{FF2B5EF4-FFF2-40B4-BE49-F238E27FC236}">
                <a16:creationId xmlns:a16="http://schemas.microsoft.com/office/drawing/2014/main" id="{CA3CA93B-C430-D9B8-82B3-6780244E7A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7608" y="3705762"/>
            <a:ext cx="5569236" cy="2978303"/>
          </a:xfrm>
          <a:prstGeom prst="rect">
            <a:avLst/>
          </a:prstGeom>
        </p:spPr>
      </p:pic>
      <p:pic>
        <p:nvPicPr>
          <p:cNvPr id="337" name="Picture 336">
            <a:extLst>
              <a:ext uri="{FF2B5EF4-FFF2-40B4-BE49-F238E27FC236}">
                <a16:creationId xmlns:a16="http://schemas.microsoft.com/office/drawing/2014/main" id="{6499B490-9B6B-C5CC-6FFF-A22B23221A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9213" y="3054469"/>
            <a:ext cx="3748431" cy="569833"/>
          </a:xfrm>
          <a:prstGeom prst="rect">
            <a:avLst/>
          </a:prstGeom>
        </p:spPr>
      </p:pic>
      <p:pic>
        <p:nvPicPr>
          <p:cNvPr id="349" name="Audio 348">
            <a:hlinkClick r:id="" action="ppaction://media"/>
            <a:extLst>
              <a:ext uri="{FF2B5EF4-FFF2-40B4-BE49-F238E27FC236}">
                <a16:creationId xmlns:a16="http://schemas.microsoft.com/office/drawing/2014/main" id="{98095782-5B02-C622-324C-00DB4972911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88"/>
    </mc:Choice>
    <mc:Fallback>
      <p:transition spd="slow" advTm="44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CB2DC327-2DED-E1DC-FA0A-4F494B711F7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70516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3" imgH="423" progId="TCLayout.ActiveDocument.1">
                  <p:embed/>
                </p:oleObj>
              </mc:Choice>
              <mc:Fallback>
                <p:oleObj name="think-cell Slide" r:id="rId5" imgW="423" imgH="42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B2DC327-2DED-E1DC-FA0A-4F494B711F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1325563"/>
          </a:xfrm>
        </p:spPr>
        <p:txBody>
          <a:bodyPr vert="horz"/>
          <a:lstStyle/>
          <a:p>
            <a:r>
              <a:rPr lang="en-US" dirty="0"/>
              <a:t>Model 2 Evaluation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27" name="Picture 326">
            <a:extLst>
              <a:ext uri="{FF2B5EF4-FFF2-40B4-BE49-F238E27FC236}">
                <a16:creationId xmlns:a16="http://schemas.microsoft.com/office/drawing/2014/main" id="{5AB0ACE5-1F1C-D033-235A-01E57258D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370" y="1082570"/>
            <a:ext cx="3064454" cy="5601495"/>
          </a:xfrm>
          <a:prstGeom prst="rect">
            <a:avLst/>
          </a:prstGeom>
        </p:spPr>
      </p:pic>
      <p:pic>
        <p:nvPicPr>
          <p:cNvPr id="333" name="Picture 332">
            <a:extLst>
              <a:ext uri="{FF2B5EF4-FFF2-40B4-BE49-F238E27FC236}">
                <a16:creationId xmlns:a16="http://schemas.microsoft.com/office/drawing/2014/main" id="{5B38E7A6-885E-32F5-DCCF-D6268C014A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7608" y="1079367"/>
            <a:ext cx="3310821" cy="2588985"/>
          </a:xfrm>
          <a:prstGeom prst="rect">
            <a:avLst/>
          </a:prstGeom>
        </p:spPr>
      </p:pic>
      <p:pic>
        <p:nvPicPr>
          <p:cNvPr id="335" name="Picture 334">
            <a:extLst>
              <a:ext uri="{FF2B5EF4-FFF2-40B4-BE49-F238E27FC236}">
                <a16:creationId xmlns:a16="http://schemas.microsoft.com/office/drawing/2014/main" id="{CA3CA93B-C430-D9B8-82B3-6780244E7A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7608" y="3705762"/>
            <a:ext cx="5569236" cy="29783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47BEEC-0D4B-BA78-5107-90F75A2443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4245" y="3010619"/>
            <a:ext cx="3948418" cy="62794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BFFAB85-9715-D339-FCEB-DEAD919CFC8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35326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91"/>
    </mc:Choice>
    <mc:Fallback>
      <p:transition spd="slow" advTm="16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868B08BA-6BE5-E552-CE4D-D600E98E91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0961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3" imgH="423" progId="TCLayout.ActiveDocument.1">
                  <p:embed/>
                </p:oleObj>
              </mc:Choice>
              <mc:Fallback>
                <p:oleObj name="think-cell Slide" r:id="rId5" imgW="423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vert="horz"/>
          <a:lstStyle/>
          <a:p>
            <a:r>
              <a:rPr lang="en-US" dirty="0"/>
              <a:t>Conclusion and How to be better?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AD8B9-3719-4696-A80F-16A618C5D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1992" y="2117987"/>
            <a:ext cx="3924300" cy="823912"/>
          </a:xfrm>
        </p:spPr>
        <p:txBody>
          <a:bodyPr/>
          <a:lstStyle/>
          <a:p>
            <a:r>
              <a:rPr lang="en-US" dirty="0"/>
              <a:t>Model Optimization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0093" y="3118511"/>
            <a:ext cx="3924300" cy="1997867"/>
          </a:xfrm>
        </p:spPr>
        <p:txBody>
          <a:bodyPr>
            <a:normAutofit/>
          </a:bodyPr>
          <a:lstStyle/>
          <a:p>
            <a:r>
              <a:rPr lang="en-US" dirty="0"/>
              <a:t>Auto Arima optimization</a:t>
            </a:r>
          </a:p>
          <a:p>
            <a:r>
              <a:rPr lang="en-US" dirty="0"/>
              <a:t>Feature Programming</a:t>
            </a:r>
          </a:p>
          <a:p>
            <a:r>
              <a:rPr lang="en-US" dirty="0"/>
              <a:t>Hyperparameter Optimization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DEC5F-B8EE-4BC1-843F-13135E6E7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1993" y="3895145"/>
            <a:ext cx="3943627" cy="823912"/>
          </a:xfrm>
        </p:spPr>
        <p:txBody>
          <a:bodyPr/>
          <a:lstStyle/>
          <a:p>
            <a:r>
              <a:rPr lang="en-US" dirty="0"/>
              <a:t>Different Model Use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65871-FA95-449A-B8BC-90486DE53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11992" y="4876931"/>
            <a:ext cx="3943627" cy="1997867"/>
          </a:xfrm>
        </p:spPr>
        <p:txBody>
          <a:bodyPr>
            <a:normAutofit/>
          </a:bodyPr>
          <a:lstStyle/>
          <a:p>
            <a:r>
              <a:rPr lang="en-US" dirty="0"/>
              <a:t>LSTM Machine Learning Models</a:t>
            </a:r>
          </a:p>
          <a:p>
            <a:r>
              <a:rPr lang="en-US" dirty="0"/>
              <a:t>SARIMAX model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C36A62D-16F5-8994-F97F-0F661FAC1E9C}"/>
              </a:ext>
            </a:extLst>
          </p:cNvPr>
          <p:cNvSpPr txBox="1">
            <a:spLocks/>
          </p:cNvSpPr>
          <p:nvPr/>
        </p:nvSpPr>
        <p:spPr>
          <a:xfrm>
            <a:off x="2933700" y="2149405"/>
            <a:ext cx="392430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 Is Bad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A4579C6-51E0-0A67-1FF9-55F14C5B81A2}"/>
              </a:ext>
            </a:extLst>
          </p:cNvPr>
          <p:cNvSpPr txBox="1">
            <a:spLocks/>
          </p:cNvSpPr>
          <p:nvPr/>
        </p:nvSpPr>
        <p:spPr>
          <a:xfrm>
            <a:off x="2971801" y="3149929"/>
            <a:ext cx="3924300" cy="1997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Negative R score</a:t>
            </a:r>
          </a:p>
          <a:p>
            <a:r>
              <a:rPr lang="en-US" dirty="0"/>
              <a:t>Bad Residuals</a:t>
            </a:r>
          </a:p>
          <a:p>
            <a:r>
              <a:rPr lang="en-US" dirty="0"/>
              <a:t>Horizontal Line as Prediction</a:t>
            </a:r>
          </a:p>
          <a:p>
            <a:r>
              <a:rPr lang="en-US" dirty="0"/>
              <a:t>Too Complex Data</a:t>
            </a:r>
          </a:p>
          <a:p>
            <a:endParaRPr 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C0B1EEEE-D7F7-F097-6931-423D19CD13A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20"/>
    </mc:Choice>
    <mc:Fallback>
      <p:transition spd="slow" advTm="47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r>
              <a:rPr lang="en-US" dirty="0"/>
              <a:t>Vincent Mostert</a:t>
            </a:r>
          </a:p>
          <a:p>
            <a:r>
              <a:rPr lang="en-US" dirty="0"/>
              <a:t>vmostert@student.hult.edu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961B26A-A22E-D9EB-91D7-B174E6ADC3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36"/>
    </mc:Choice>
    <mc:Fallback>
      <p:transition spd="slow" advTm="6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/>
          <a:p>
            <a:r>
              <a:rPr lang="en-US" dirty="0"/>
              <a:t>Data Collection and Preprocessing</a:t>
            </a:r>
          </a:p>
          <a:p>
            <a:r>
              <a:rPr lang="en-US" dirty="0"/>
              <a:t>Model Building</a:t>
            </a:r>
          </a:p>
          <a:p>
            <a:r>
              <a:rPr lang="en-US" dirty="0"/>
              <a:t>Model Evaluation</a:t>
            </a:r>
          </a:p>
          <a:p>
            <a:r>
              <a:rPr lang="en-US" dirty="0"/>
              <a:t>Reasoning and Improvements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71391C1-6AB4-06E4-8BB3-AFB46C60E5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79"/>
    </mc:Choice>
    <mc:Fallback>
      <p:transition spd="slow" advTm="7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160F8A9A-6910-6F2A-5C3B-5C30669907F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1762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3" imgH="423" progId="TCLayout.ActiveDocument.1">
                  <p:embed/>
                </p:oleObj>
              </mc:Choice>
              <mc:Fallback>
                <p:oleObj name="think-cell Slide" r:id="rId5" imgW="423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850" y="327804"/>
            <a:ext cx="5111750" cy="1204912"/>
          </a:xfrm>
        </p:spPr>
        <p:txBody>
          <a:bodyPr vert="horz"/>
          <a:lstStyle/>
          <a:p>
            <a:r>
              <a:rPr lang="en-US" dirty="0"/>
              <a:t>Data Collection and Preprocessing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79695C-FCFE-3B46-CA5A-9B0EFC8B7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181" y="1968156"/>
            <a:ext cx="4176976" cy="19056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A6699B-86C7-6BA9-FFA4-C31DDE22BD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249" y="1967016"/>
            <a:ext cx="6119570" cy="19056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A931A7-F8FE-750E-9D5A-57DD6D49A9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310" y="4635441"/>
            <a:ext cx="1730164" cy="7273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6EA7F8-81AB-43BC-A2C7-59713761BB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181" y="4015253"/>
            <a:ext cx="1970645" cy="19706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82695F-167F-BCB4-0251-2F101A0D79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4276" y="4015253"/>
            <a:ext cx="2438848" cy="1967708"/>
          </a:xfrm>
          <a:prstGeom prst="rect">
            <a:avLst/>
          </a:prstGeom>
        </p:spPr>
      </p:pic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511BC195-74AE-15ED-E18F-AC13DF29A94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37"/>
    </mc:Choice>
    <mc:Fallback>
      <p:transition spd="slow" advTm="40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05A03748-3D80-156A-3CDA-EAA96D15FD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03684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3" imgH="423" progId="TCLayout.ActiveDocument.1">
                  <p:embed/>
                </p:oleObj>
              </mc:Choice>
              <mc:Fallback>
                <p:oleObj name="think-cell Slide" r:id="rId5" imgW="423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7A9D9-3C16-E9A8-7670-B3CAAC539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2719E-EC36-D420-4454-663FCE70F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BAB63-0791-8B06-7DCC-7B3E28509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A22E6E-0399-5C98-7AEA-7F3E71F77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443" y="1125530"/>
            <a:ext cx="10780314" cy="5404666"/>
          </a:xfrm>
          <a:prstGeom prst="rect">
            <a:avLst/>
          </a:prstGeom>
          <a:ln w="9525">
            <a:solidFill>
              <a:srgbClr val="FFFFFF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2EFF1E8-67FC-CA57-03BF-9720B0E6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33" y="-218304"/>
            <a:ext cx="6971233" cy="1204912"/>
          </a:xfrm>
        </p:spPr>
        <p:txBody>
          <a:bodyPr vert="horz"/>
          <a:lstStyle/>
          <a:p>
            <a:r>
              <a:rPr lang="en-US" dirty="0"/>
              <a:t>Histogram on all columns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25A91A8-3BE2-4D0D-47FA-315496FFC69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7320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8"/>
    </mc:Choice>
    <mc:Fallback>
      <p:transition spd="slow" advTm="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05A03748-3D80-156A-3CDA-EAA96D15FD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478894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3" imgH="423" progId="TCLayout.ActiveDocument.1">
                  <p:embed/>
                </p:oleObj>
              </mc:Choice>
              <mc:Fallback>
                <p:oleObj name="think-cell Slide" r:id="rId5" imgW="423" imgH="42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5A03748-3D80-156A-3CDA-EAA96D15FD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7A9D9-3C16-E9A8-7670-B3CAAC539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2719E-EC36-D420-4454-663FCE70F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BAB63-0791-8B06-7DCC-7B3E28509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EF691E-F48E-2E54-993B-9925501295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380" y="1095556"/>
            <a:ext cx="10249828" cy="519277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84A2EF9-EE61-DBC3-496D-A043A61D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33" y="-177380"/>
            <a:ext cx="6971233" cy="1204912"/>
          </a:xfrm>
        </p:spPr>
        <p:txBody>
          <a:bodyPr vert="horz"/>
          <a:lstStyle/>
          <a:p>
            <a:r>
              <a:rPr lang="en-US" dirty="0"/>
              <a:t>Boxplot on all columns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7406B3EC-19E5-CE28-D3F5-BACF39BA5B4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0726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68"/>
    </mc:Choice>
    <mc:Fallback>
      <p:transition spd="slow" advTm="8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79EDAC4A-8EAD-E412-6B7B-C0A2B74CC0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934143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3" imgH="423" progId="TCLayout.ActiveDocument.1">
                  <p:embed/>
                </p:oleObj>
              </mc:Choice>
              <mc:Fallback>
                <p:oleObj name="think-cell Slide" r:id="rId5" imgW="423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D62F4-4F45-5661-11FF-787849A7E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308B7-7AB5-44CA-CF2A-0A9E0E34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E7FF6F-28C2-B064-AB5E-F01B73FB4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502" y="373137"/>
            <a:ext cx="8769801" cy="2921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09E6EC-D54A-73EB-87A3-2AAB8EA900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5995" y="3294287"/>
            <a:ext cx="4995229" cy="269693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5153BA-626A-6BCC-55E5-3B6D61D38885}"/>
              </a:ext>
            </a:extLst>
          </p:cNvPr>
          <p:cNvCxnSpPr>
            <a:cxnSpLocks/>
          </p:cNvCxnSpPr>
          <p:nvPr/>
        </p:nvCxnSpPr>
        <p:spPr>
          <a:xfrm flipH="1">
            <a:off x="4761781" y="2838091"/>
            <a:ext cx="474453" cy="5909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F00514-3CD8-1327-391E-E9EB238E4004}"/>
              </a:ext>
            </a:extLst>
          </p:cNvPr>
          <p:cNvCxnSpPr>
            <a:cxnSpLocks/>
          </p:cNvCxnSpPr>
          <p:nvPr/>
        </p:nvCxnSpPr>
        <p:spPr>
          <a:xfrm>
            <a:off x="7565268" y="2807802"/>
            <a:ext cx="1759887" cy="6211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6C1E1EFC-C69D-D27B-3056-04E1E8A783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3278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42"/>
    </mc:Choice>
    <mc:Fallback>
      <p:transition spd="slow" advTm="27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DE48FA4-2634-00E8-A050-2DB3591485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879781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3" imgH="423" progId="TCLayout.ActiveDocument.1">
                  <p:embed/>
                </p:oleObj>
              </mc:Choice>
              <mc:Fallback>
                <p:oleObj name="think-cell Slide" r:id="rId5" imgW="423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 vert="horz"/>
          <a:lstStyle/>
          <a:p>
            <a:r>
              <a:rPr lang="en-US" dirty="0"/>
              <a:t>Model Building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1189B2E-FD32-569A-4664-6D1DA76C6D5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0"/>
    </mc:Choice>
    <mc:Fallback>
      <p:transition spd="slow" advTm="3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A393E621-FDCA-0669-62AC-E5E3A230925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8911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3" imgH="423" progId="TCLayout.ActiveDocument.1">
                  <p:embed/>
                </p:oleObj>
              </mc:Choice>
              <mc:Fallback>
                <p:oleObj name="think-cell Slide" r:id="rId5" imgW="423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/>
          <a:lstStyle/>
          <a:p>
            <a:r>
              <a:rPr lang="en-US" dirty="0"/>
              <a:t>Decomposition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7A8374-5255-9269-35A2-27951F425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174" y="1475117"/>
            <a:ext cx="8361295" cy="1231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7C17A3-F4D8-3BF6-4B44-C90A16BBA0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174" y="2856752"/>
            <a:ext cx="9011113" cy="15621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D9D9A5-5F09-95FD-84BC-97D8FE959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174" y="4545298"/>
            <a:ext cx="9011113" cy="15494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DDB1EE-6E4A-7F45-F1C2-760C85C78212}"/>
              </a:ext>
            </a:extLst>
          </p:cNvPr>
          <p:cNvSpPr txBox="1"/>
          <p:nvPr/>
        </p:nvSpPr>
        <p:spPr>
          <a:xfrm>
            <a:off x="9842740" y="3347049"/>
            <a:ext cx="186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Multiplicative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9FAFD6-0D43-DC17-9A29-B2247A0555C0}"/>
              </a:ext>
            </a:extLst>
          </p:cNvPr>
          <p:cNvSpPr txBox="1"/>
          <p:nvPr/>
        </p:nvSpPr>
        <p:spPr>
          <a:xfrm>
            <a:off x="9842740" y="4993778"/>
            <a:ext cx="186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Additive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4879CA70-6A12-706D-DFC7-7D4CF41B0B4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10"/>
    </mc:Choice>
    <mc:Fallback>
      <p:transition spd="slow" advTm="14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5EE2AF4F-67C4-8DDA-F088-99DFCF37C31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06072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3" imgH="423" progId="TCLayout.ActiveDocument.1">
                  <p:embed/>
                </p:oleObj>
              </mc:Choice>
              <mc:Fallback>
                <p:oleObj name="think-cell Slide" r:id="rId5" imgW="423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58185E-0ACB-3B96-5D06-B50DDBEB3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716" y="1211745"/>
            <a:ext cx="5539014" cy="44345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4D89C-06F9-84CF-4D0B-ED2779933D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3573" y="1211745"/>
            <a:ext cx="5621441" cy="44345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757CE2D8-FABB-9491-2EAE-05A75732E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203" y="347872"/>
            <a:ext cx="10515600" cy="601033"/>
          </a:xfrm>
        </p:spPr>
        <p:txBody>
          <a:bodyPr vert="horz"/>
          <a:lstStyle/>
          <a:p>
            <a:r>
              <a:rPr lang="en-US" dirty="0"/>
              <a:t>Finding The parameters</a:t>
            </a: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299A1FCF-BBFD-B9ED-CFA0-0817C019224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39"/>
    </mc:Choice>
    <mc:Fallback>
      <p:transition spd="slow" advTm="24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" id="{11346FDE-2DA4-453A-ACF7-41117CE5C235}" vid="{A628C74B-DC45-4C37-9A15-B37206CA45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0E6EE1E-660B-46C6-AC21-8E505FB957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{AA7F1690-9D54-4D06-895C-37950AE6013A}tf67328976_win32</Template>
  <TotalTime>86</TotalTime>
  <Words>135</Words>
  <Application>Microsoft Office PowerPoint</Application>
  <PresentationFormat>Widescreen</PresentationFormat>
  <Paragraphs>61</Paragraphs>
  <Slides>17</Slides>
  <Notes>0</Notes>
  <HiddenSlides>0</HiddenSlides>
  <MMClips>17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Tenorite</vt:lpstr>
      <vt:lpstr>Office Theme</vt:lpstr>
      <vt:lpstr>think-cell Slide</vt:lpstr>
      <vt:lpstr>Time Series Nvidia</vt:lpstr>
      <vt:lpstr>AGENDA</vt:lpstr>
      <vt:lpstr>Data Collection and Preprocessing</vt:lpstr>
      <vt:lpstr>Histogram on all columns</vt:lpstr>
      <vt:lpstr>Boxplot on all columns</vt:lpstr>
      <vt:lpstr>PowerPoint Presentation</vt:lpstr>
      <vt:lpstr>Model Building</vt:lpstr>
      <vt:lpstr>Decomposition</vt:lpstr>
      <vt:lpstr>Finding The parameters</vt:lpstr>
      <vt:lpstr>Finding The parameters</vt:lpstr>
      <vt:lpstr>Model Building</vt:lpstr>
      <vt:lpstr>Model 1</vt:lpstr>
      <vt:lpstr>Model 2</vt:lpstr>
      <vt:lpstr>Model 1 Evaluation</vt:lpstr>
      <vt:lpstr>Model 2 Evaluation</vt:lpstr>
      <vt:lpstr>Conclusion and How to be better?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Nvidia</dc:title>
  <dc:creator>Vincent Mostert</dc:creator>
  <cp:lastModifiedBy>Vincent Mostert</cp:lastModifiedBy>
  <cp:revision>1</cp:revision>
  <dcterms:created xsi:type="dcterms:W3CDTF">2023-12-05T17:08:16Z</dcterms:created>
  <dcterms:modified xsi:type="dcterms:W3CDTF">2023-12-05T18:34:19Z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